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5" r:id="rId3"/>
    <p:sldId id="257" r:id="rId4"/>
    <p:sldId id="262" r:id="rId5"/>
    <p:sldId id="258" r:id="rId6"/>
    <p:sldId id="263" r:id="rId7"/>
    <p:sldId id="261" r:id="rId8"/>
    <p:sldId id="259"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2.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17E31C-01D8-4160-A688-DB8C224D9AED}" type="datetimeFigureOut">
              <a:rPr lang="en-US" smtClean="0"/>
              <a:t>7/5/2024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1144D9-EBEB-4666-875C-563BBC382402}" type="slidenum">
              <a:rPr lang="en-US" smtClean="0"/>
              <a:t>‹#›</a:t>
            </a:fld>
            <a:endParaRPr lang="en-US"/>
          </a:p>
        </p:txBody>
      </p:sp>
    </p:spTree>
    <p:extLst>
      <p:ext uri="{BB962C8B-B14F-4D97-AF65-F5344CB8AC3E}">
        <p14:creationId xmlns:p14="http://schemas.microsoft.com/office/powerpoint/2010/main" val="3471487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1144D9-EBEB-4666-875C-563BBC382402}" type="slidenum">
              <a:rPr lang="en-US" smtClean="0"/>
              <a:t>4</a:t>
            </a:fld>
            <a:endParaRPr lang="en-US"/>
          </a:p>
        </p:txBody>
      </p:sp>
    </p:spTree>
    <p:extLst>
      <p:ext uri="{BB962C8B-B14F-4D97-AF65-F5344CB8AC3E}">
        <p14:creationId xmlns:p14="http://schemas.microsoft.com/office/powerpoint/2010/main" val="1583409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EF3F5-DB4D-55B6-9AD9-B2117655F8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E4F917-9E65-2D4F-014A-0A592A371D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244C846-7B25-1913-E4F3-0BF75B3F3414}"/>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5" name="Footer Placeholder 4">
            <a:extLst>
              <a:ext uri="{FF2B5EF4-FFF2-40B4-BE49-F238E27FC236}">
                <a16:creationId xmlns:a16="http://schemas.microsoft.com/office/drawing/2014/main" id="{8C1060A5-ABD0-968B-1094-6702523D6CE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3113C63-A2A3-25CD-C616-4E39BA1A3C10}"/>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792115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E5967-EE0F-7ECF-66F3-D90333780B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8E6D2A6-9F09-40C1-46EF-7A7D0AAB80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F54AAA-19FE-10D5-FAB4-DB0D104A4535}"/>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5" name="Footer Placeholder 4">
            <a:extLst>
              <a:ext uri="{FF2B5EF4-FFF2-40B4-BE49-F238E27FC236}">
                <a16:creationId xmlns:a16="http://schemas.microsoft.com/office/drawing/2014/main" id="{775E982D-47D5-41A8-9AAD-1BBDFBF22BF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976A008-DD81-C6D6-2EA0-66EDB5875613}"/>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23681568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D1A020-3862-3E11-602F-CA5F458477F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5056A11-8418-AD49-A96F-60F529DB95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04660F-0E27-7FBB-102D-51DD9049283C}"/>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5" name="Footer Placeholder 4">
            <a:extLst>
              <a:ext uri="{FF2B5EF4-FFF2-40B4-BE49-F238E27FC236}">
                <a16:creationId xmlns:a16="http://schemas.microsoft.com/office/drawing/2014/main" id="{70B19DDD-C725-5DD3-AD2F-60EBC2BE661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31AF0F8-16FC-FAF9-E33E-BAABC5262807}"/>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1819855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29999-D2C1-A5CB-A5D4-A50FDDF98E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F6544C-B678-13CC-AD58-49232D01A7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AF620A-C206-9EAF-A9D1-7881F3A5EB57}"/>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5" name="Footer Placeholder 4">
            <a:extLst>
              <a:ext uri="{FF2B5EF4-FFF2-40B4-BE49-F238E27FC236}">
                <a16:creationId xmlns:a16="http://schemas.microsoft.com/office/drawing/2014/main" id="{EB2AFEED-C868-931A-1F92-73CC9A93DD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83DD053-94F1-91E8-F321-B6E5441FDC34}"/>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401835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2AAB4-1BBC-B7EA-C591-8B98C21FC2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64302AD-1635-420D-F0EC-DC4DA07C61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343004-44F4-451F-F85E-483829EBF128}"/>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5" name="Footer Placeholder 4">
            <a:extLst>
              <a:ext uri="{FF2B5EF4-FFF2-40B4-BE49-F238E27FC236}">
                <a16:creationId xmlns:a16="http://schemas.microsoft.com/office/drawing/2014/main" id="{88D000E1-3570-AC8C-E346-0A2FF442513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E03A592-F19E-FAAF-F5F5-2690602F44C9}"/>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3595621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3E7F9-98F5-3C7E-E8B3-119E35CF50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C161C1-873D-BAF0-02A6-6B1436A85F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D3CA8A-10B6-A78E-3C6E-191365156E6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FFFBA32-4EFA-C439-18CF-E7C7098507CF}"/>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6" name="Footer Placeholder 5">
            <a:extLst>
              <a:ext uri="{FF2B5EF4-FFF2-40B4-BE49-F238E27FC236}">
                <a16:creationId xmlns:a16="http://schemas.microsoft.com/office/drawing/2014/main" id="{8817749E-B80B-0C4E-CFDD-4849B1483BE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B125E64-35C6-2175-F85A-08F657FF5A86}"/>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910164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89E08-3A0F-DCA5-80D8-FAFB0001EE3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1D81F7-3578-AAA5-AFDD-968CC813D8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EBD331D-B4E8-9AEF-5D78-4AAFFB91B7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72002BF-3A9A-D8A7-8EF6-0DE8E628B1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33EF97-8E25-ADF5-C3B9-F9DA61AD879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F4A93B-3E77-B4FF-C38F-AE72715D5CFB}"/>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8" name="Footer Placeholder 7">
            <a:extLst>
              <a:ext uri="{FF2B5EF4-FFF2-40B4-BE49-F238E27FC236}">
                <a16:creationId xmlns:a16="http://schemas.microsoft.com/office/drawing/2014/main" id="{EB5F4A77-4E01-F5EB-978E-221FB445AC8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4CD181F-EE7B-D8A1-2D56-4DC3E2D08B3F}"/>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9660180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8023B-74F9-2756-DDA5-A9A09C680E7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56EB2DA-998C-4B0D-BF57-4582FBD1C371}"/>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4" name="Footer Placeholder 3">
            <a:extLst>
              <a:ext uri="{FF2B5EF4-FFF2-40B4-BE49-F238E27FC236}">
                <a16:creationId xmlns:a16="http://schemas.microsoft.com/office/drawing/2014/main" id="{CD5A4308-ABFB-BFD7-2778-CFCD517B460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62D7669-464E-F14B-1C77-70902F275A11}"/>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3442080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5230B1-1F2D-958D-5E59-B27EB5C97F27}"/>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3" name="Footer Placeholder 2">
            <a:extLst>
              <a:ext uri="{FF2B5EF4-FFF2-40B4-BE49-F238E27FC236}">
                <a16:creationId xmlns:a16="http://schemas.microsoft.com/office/drawing/2014/main" id="{11547F27-AA5D-50CB-D1FA-135BF4D78D4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2967BD5-B180-4E3A-3D10-78FFA5BA56CE}"/>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1436634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24B73-A783-8264-7276-B09B3F21F6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9B677D2-AA5D-C5EC-AAE1-8DA84FB861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F74E6F-0BA6-4D07-46C3-15AF6489F0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98DEEA-F7A1-1BBA-948C-A4459CF54741}"/>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6" name="Footer Placeholder 5">
            <a:extLst>
              <a:ext uri="{FF2B5EF4-FFF2-40B4-BE49-F238E27FC236}">
                <a16:creationId xmlns:a16="http://schemas.microsoft.com/office/drawing/2014/main" id="{73816A33-FC88-24BD-8B04-54AA94D1ECF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F278EA8-CF92-252D-B012-A63465858ACB}"/>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12363914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6BD6E-E9A2-019F-DF79-6AB33D288A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F24A10B-71A7-6AE8-D2CD-C8BB9E9C8B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82BA3C7E-B39D-FA84-3267-FA2098EC0F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06854A-D135-7751-FD0F-B11EE9002677}"/>
              </a:ext>
            </a:extLst>
          </p:cNvPr>
          <p:cNvSpPr>
            <a:spLocks noGrp="1"/>
          </p:cNvSpPr>
          <p:nvPr>
            <p:ph type="dt" sz="half" idx="10"/>
          </p:nvPr>
        </p:nvSpPr>
        <p:spPr/>
        <p:txBody>
          <a:bodyPr/>
          <a:lstStyle/>
          <a:p>
            <a:fld id="{488C28FA-6934-4598-A78B-89BDEBFE419E}" type="datetimeFigureOut">
              <a:rPr lang="en-US" smtClean="0"/>
              <a:t>7/5/2024</a:t>
            </a:fld>
            <a:endParaRPr lang="en-US" dirty="0"/>
          </a:p>
        </p:txBody>
      </p:sp>
      <p:sp>
        <p:nvSpPr>
          <p:cNvPr id="6" name="Footer Placeholder 5">
            <a:extLst>
              <a:ext uri="{FF2B5EF4-FFF2-40B4-BE49-F238E27FC236}">
                <a16:creationId xmlns:a16="http://schemas.microsoft.com/office/drawing/2014/main" id="{892661BB-CB7E-04E0-9111-6E0374E38B0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64486C5-0B5D-198D-BFAB-D812059EE759}"/>
              </a:ext>
            </a:extLst>
          </p:cNvPr>
          <p:cNvSpPr>
            <a:spLocks noGrp="1"/>
          </p:cNvSpPr>
          <p:nvPr>
            <p:ph type="sldNum" sz="quarter" idx="12"/>
          </p:nvPr>
        </p:nvSpPr>
        <p:spPr/>
        <p:txBody>
          <a:bodyPr/>
          <a:lstStyle/>
          <a:p>
            <a:fld id="{DD858337-A7C9-4B85-BA5D-FA34458C3431}" type="slidenum">
              <a:rPr lang="en-US" smtClean="0"/>
              <a:t>‹#›</a:t>
            </a:fld>
            <a:endParaRPr lang="en-US" dirty="0"/>
          </a:p>
        </p:txBody>
      </p:sp>
    </p:spTree>
    <p:extLst>
      <p:ext uri="{BB962C8B-B14F-4D97-AF65-F5344CB8AC3E}">
        <p14:creationId xmlns:p14="http://schemas.microsoft.com/office/powerpoint/2010/main" val="3158831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8456A3-8FFD-4C02-CAEA-4B7E0E2FA3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5E33F32-06D7-0F9B-241F-C8FD93C28C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578AB5-9568-BF38-56BB-A637A0BB90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8C28FA-6934-4598-A78B-89BDEBFE419E}" type="datetimeFigureOut">
              <a:rPr lang="en-US" smtClean="0"/>
              <a:t>7/5/2024</a:t>
            </a:fld>
            <a:endParaRPr lang="en-US" dirty="0"/>
          </a:p>
        </p:txBody>
      </p:sp>
      <p:sp>
        <p:nvSpPr>
          <p:cNvPr id="5" name="Footer Placeholder 4">
            <a:extLst>
              <a:ext uri="{FF2B5EF4-FFF2-40B4-BE49-F238E27FC236}">
                <a16:creationId xmlns:a16="http://schemas.microsoft.com/office/drawing/2014/main" id="{D6B0E82E-CB43-4E34-2022-715A843C9D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E311E88-0CF9-24DE-DF56-9A883162B8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858337-A7C9-4B85-BA5D-FA34458C3431}" type="slidenum">
              <a:rPr lang="en-US" smtClean="0"/>
              <a:t>‹#›</a:t>
            </a:fld>
            <a:endParaRPr lang="en-US" dirty="0"/>
          </a:p>
        </p:txBody>
      </p:sp>
    </p:spTree>
    <p:extLst>
      <p:ext uri="{BB962C8B-B14F-4D97-AF65-F5344CB8AC3E}">
        <p14:creationId xmlns:p14="http://schemas.microsoft.com/office/powerpoint/2010/main" val="30888547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5.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E35FA9-2776-22D8-0892-2133CD43F0CB}"/>
              </a:ext>
            </a:extLst>
          </p:cNvPr>
          <p:cNvPicPr>
            <a:picLocks noChangeAspect="1"/>
          </p:cNvPicPr>
          <p:nvPr/>
        </p:nvPicPr>
        <p:blipFill>
          <a:blip r:embed="rId2">
            <a:alphaModFix amt="53000"/>
            <a:extLst>
              <a:ext uri="{BEBA8EAE-BF5A-486C-A8C5-ECC9F3942E4B}">
                <a14:imgProps xmlns:a14="http://schemas.microsoft.com/office/drawing/2010/main">
                  <a14:imgLayer r:embed="rId3">
                    <a14:imgEffect>
                      <a14:artisticBlur/>
                    </a14:imgEffect>
                  </a14:imgLayer>
                </a14:imgProps>
              </a:ext>
            </a:extLst>
          </a:blip>
          <a:stretch>
            <a:fillRect/>
          </a:stretch>
        </p:blipFill>
        <p:spPr>
          <a:xfrm>
            <a:off x="-12905" y="0"/>
            <a:ext cx="12204905" cy="6974231"/>
          </a:xfrm>
          <a:prstGeom prst="rect">
            <a:avLst/>
          </a:prstGeom>
          <a:effectLst>
            <a:glow rad="127000">
              <a:schemeClr val="accent1">
                <a:alpha val="36000"/>
              </a:schemeClr>
            </a:glow>
            <a:outerShdw dist="50800" dir="5400000" algn="ctr" rotWithShape="0">
              <a:srgbClr val="000000">
                <a:alpha val="43137"/>
              </a:srgbClr>
            </a:outerShdw>
          </a:effectLst>
        </p:spPr>
      </p:pic>
      <p:pic>
        <p:nvPicPr>
          <p:cNvPr id="8" name="Picture 7">
            <a:extLst>
              <a:ext uri="{FF2B5EF4-FFF2-40B4-BE49-F238E27FC236}">
                <a16:creationId xmlns:a16="http://schemas.microsoft.com/office/drawing/2014/main" id="{6C18F1F7-9B2D-702F-22E0-A24A0D33E6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84771" y="1013300"/>
            <a:ext cx="6809552" cy="2319382"/>
          </a:xfrm>
          <a:prstGeom prst="rect">
            <a:avLst/>
          </a:prstGeom>
        </p:spPr>
      </p:pic>
      <p:sp>
        <p:nvSpPr>
          <p:cNvPr id="9" name="TextBox 8">
            <a:extLst>
              <a:ext uri="{FF2B5EF4-FFF2-40B4-BE49-F238E27FC236}">
                <a16:creationId xmlns:a16="http://schemas.microsoft.com/office/drawing/2014/main" id="{224D23F0-A6DA-B14F-3578-50C357796D46}"/>
              </a:ext>
            </a:extLst>
          </p:cNvPr>
          <p:cNvSpPr txBox="1"/>
          <p:nvPr/>
        </p:nvSpPr>
        <p:spPr>
          <a:xfrm>
            <a:off x="2476192" y="1367262"/>
            <a:ext cx="7226710" cy="1323439"/>
          </a:xfrm>
          <a:prstGeom prst="rect">
            <a:avLst/>
          </a:prstGeom>
          <a:noFill/>
        </p:spPr>
        <p:txBody>
          <a:bodyPr wrap="square" rtlCol="0">
            <a:spAutoFit/>
          </a:bodyPr>
          <a:lstStyle/>
          <a:p>
            <a:pPr algn="ctr"/>
            <a:r>
              <a:rPr lang="en-US" sz="4000" b="1" dirty="0">
                <a:latin typeface="Bell MT" panose="02020503060305020303" pitchFamily="18" charset="0"/>
              </a:rPr>
              <a:t>SOCIAL INTERNSHIP</a:t>
            </a:r>
          </a:p>
          <a:p>
            <a:pPr algn="ctr"/>
            <a:r>
              <a:rPr lang="en-US" sz="4000" b="1" dirty="0">
                <a:latin typeface="Bell MT" panose="02020503060305020303" pitchFamily="18" charset="0"/>
              </a:rPr>
              <a:t>PRESENTATION</a:t>
            </a:r>
          </a:p>
        </p:txBody>
      </p:sp>
      <p:sp>
        <p:nvSpPr>
          <p:cNvPr id="10" name="TextBox 9">
            <a:extLst>
              <a:ext uri="{FF2B5EF4-FFF2-40B4-BE49-F238E27FC236}">
                <a16:creationId xmlns:a16="http://schemas.microsoft.com/office/drawing/2014/main" id="{2319EBC0-96AA-4C69-66BC-D9043732CC8B}"/>
              </a:ext>
            </a:extLst>
          </p:cNvPr>
          <p:cNvSpPr txBox="1"/>
          <p:nvPr/>
        </p:nvSpPr>
        <p:spPr>
          <a:xfrm>
            <a:off x="6089547" y="3925068"/>
            <a:ext cx="5736131" cy="2677656"/>
          </a:xfrm>
          <a:prstGeom prst="rect">
            <a:avLst/>
          </a:prstGeom>
          <a:gradFill flip="none" rotWithShape="1">
            <a:gsLst>
              <a:gs pos="0">
                <a:schemeClr val="accent1">
                  <a:alpha val="5000"/>
                  <a:lumMod val="5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effectLst>
            <a:softEdge rad="114300"/>
          </a:effectLst>
        </p:spPr>
        <p:txBody>
          <a:bodyPr wrap="square" rtlCol="0">
            <a:spAutoFit/>
          </a:bodyPr>
          <a:lstStyle/>
          <a:p>
            <a:pPr algn="ctr"/>
            <a:r>
              <a:rPr lang="en-US" sz="2800" b="1" dirty="0">
                <a:latin typeface="Bahnschrift" panose="020B0502040204020203" pitchFamily="34" charset="0"/>
              </a:rPr>
              <a:t>A. Renuga Devi</a:t>
            </a:r>
          </a:p>
          <a:p>
            <a:pPr algn="ctr"/>
            <a:r>
              <a:rPr lang="en-US" sz="2800" b="1" dirty="0">
                <a:latin typeface="Bahnschrift" panose="020B0502040204020203" pitchFamily="34" charset="0"/>
              </a:rPr>
              <a:t>N.R. Subarna</a:t>
            </a:r>
          </a:p>
          <a:p>
            <a:pPr algn="ctr"/>
            <a:r>
              <a:rPr lang="en-US" sz="2800" b="1" dirty="0">
                <a:latin typeface="Bahnschrift" panose="020B0502040204020203" pitchFamily="34" charset="0"/>
              </a:rPr>
              <a:t>S. Mohamedh Faizal</a:t>
            </a:r>
          </a:p>
          <a:p>
            <a:pPr algn="ctr"/>
            <a:r>
              <a:rPr lang="en-US" sz="2800" b="1" dirty="0">
                <a:latin typeface="Bahnschrift" panose="020B0502040204020203" pitchFamily="34" charset="0"/>
              </a:rPr>
              <a:t>Date: 06/07/2024</a:t>
            </a:r>
          </a:p>
          <a:p>
            <a:pPr algn="ctr"/>
            <a:r>
              <a:rPr lang="en-US" sz="2800" b="1" dirty="0">
                <a:latin typeface="Bahnschrift" panose="020B0502040204020203" pitchFamily="34" charset="0"/>
              </a:rPr>
              <a:t>Manikam Ramaswami College of Arts and Science</a:t>
            </a:r>
          </a:p>
        </p:txBody>
      </p:sp>
    </p:spTree>
    <p:extLst>
      <p:ext uri="{BB962C8B-B14F-4D97-AF65-F5344CB8AC3E}">
        <p14:creationId xmlns:p14="http://schemas.microsoft.com/office/powerpoint/2010/main" val="4252970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E35FA9-2776-22D8-0892-2133CD43F0CB}"/>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artisticBlur/>
                    </a14:imgEffect>
                  </a14:imgLayer>
                </a14:imgProps>
              </a:ext>
            </a:extLst>
          </a:blip>
          <a:stretch>
            <a:fillRect/>
          </a:stretch>
        </p:blipFill>
        <p:spPr>
          <a:xfrm>
            <a:off x="-12905" y="0"/>
            <a:ext cx="12204905" cy="6974231"/>
          </a:xfrm>
          <a:prstGeom prst="rect">
            <a:avLst/>
          </a:prstGeom>
          <a:effectLst>
            <a:glow rad="127000">
              <a:schemeClr val="accent1">
                <a:alpha val="36000"/>
              </a:schemeClr>
            </a:glow>
            <a:outerShdw dist="50800" dir="5400000" algn="ctr" rotWithShape="0">
              <a:srgbClr val="000000">
                <a:alpha val="56000"/>
              </a:srgbClr>
            </a:outerShdw>
          </a:effectLst>
        </p:spPr>
      </p:pic>
      <p:sp>
        <p:nvSpPr>
          <p:cNvPr id="6" name="TextBox 5">
            <a:extLst>
              <a:ext uri="{FF2B5EF4-FFF2-40B4-BE49-F238E27FC236}">
                <a16:creationId xmlns:a16="http://schemas.microsoft.com/office/drawing/2014/main" id="{1934A456-6ADA-1AFE-50B1-C5BF8FE4D659}"/>
              </a:ext>
            </a:extLst>
          </p:cNvPr>
          <p:cNvSpPr txBox="1"/>
          <p:nvPr/>
        </p:nvSpPr>
        <p:spPr>
          <a:xfrm>
            <a:off x="117987" y="1276489"/>
            <a:ext cx="11592232" cy="5324535"/>
          </a:xfrm>
          <a:prstGeom prst="rect">
            <a:avLst/>
          </a:prstGeom>
          <a:solidFill>
            <a:schemeClr val="bg1">
              <a:alpha val="26000"/>
            </a:schemeClr>
          </a:solidFill>
        </p:spPr>
        <p:txBody>
          <a:bodyPr wrap="square">
            <a:spAutoFit/>
          </a:bodyPr>
          <a:lstStyle/>
          <a:p>
            <a:pPr marL="342900" marR="0" indent="-342900">
              <a:lnSpc>
                <a:spcPct val="150000"/>
              </a:lnSpc>
              <a:spcBef>
                <a:spcPts val="0"/>
              </a:spcBef>
              <a:spcAft>
                <a:spcPts val="800"/>
              </a:spcAft>
              <a:buFont typeface="Wingdings" panose="05000000000000000000" pitchFamily="2" charset="2"/>
              <a:buChar char="Ø"/>
            </a:pPr>
            <a:r>
              <a:rPr lang="en-IN" sz="2000" b="1" kern="100"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M.S. Chellamuthu Trust, founded in 1992 by Dr. C. Ramasubramanian (M.D., D.P.M., Ph.D.), is one of the largest mental health service providers in Tamil Nadu. With over four decades of experience, Dr. Ramasubramanian is a leading consultant in psychiatry in India.</a:t>
            </a:r>
            <a:endParaRPr lang="en-US" sz="2000" b="1"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indent="-342900">
              <a:lnSpc>
                <a:spcPct val="150000"/>
              </a:lnSpc>
              <a:buFont typeface="Wingdings" panose="05000000000000000000" pitchFamily="2" charset="2"/>
              <a:buChar char="Ø"/>
            </a:pPr>
            <a:r>
              <a:rPr lang="en-IN" sz="2000" b="1"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M.S. Chellamuthu Trust and Research Foundation is a Non-Governmental, Secular, Non-Profit, organization registered as a Trust under Indian Trust Act.</a:t>
            </a:r>
          </a:p>
          <a:p>
            <a:pPr marL="285750" marR="0" indent="-285750">
              <a:lnSpc>
                <a:spcPct val="150000"/>
              </a:lnSpc>
              <a:spcBef>
                <a:spcPts val="0"/>
              </a:spcBef>
              <a:spcAft>
                <a:spcPts val="800"/>
              </a:spcAft>
              <a:buFont typeface="Wingdings" panose="05000000000000000000" pitchFamily="2" charset="2"/>
              <a:buChar char="Ø"/>
            </a:pPr>
            <a:r>
              <a:rPr lang="en-IN" sz="2000" b="1" kern="100" dirty="0">
                <a:solidFill>
                  <a:srgbClr val="000000"/>
                </a:solidFill>
                <a:effectLst/>
                <a:latin typeface="Bahnschrift" panose="020B0502040204020203" pitchFamily="34" charset="0"/>
                <a:ea typeface="Times New Roman" panose="02020603050405020304" pitchFamily="18" charset="0"/>
                <a:cs typeface="Times New Roman" panose="02020603050405020304" pitchFamily="18" charset="0"/>
              </a:rPr>
              <a:t>Their vision and mission are, Mental Health for All. To promote mental health through holistic care that is affordable and accessible to all. </a:t>
            </a:r>
            <a:endParaRPr lang="en-US" sz="2000" b="1" kern="100" dirty="0">
              <a:effectLst/>
              <a:latin typeface="Bahnschrift" panose="020B0502040204020203" pitchFamily="34" charset="0"/>
              <a:ea typeface="Times New Roman" panose="02020603050405020304" pitchFamily="18" charset="0"/>
              <a:cs typeface="Times New Roman" panose="02020603050405020304" pitchFamily="18" charset="0"/>
            </a:endParaRPr>
          </a:p>
          <a:p>
            <a:pPr marL="285750" marR="0" indent="-285750">
              <a:lnSpc>
                <a:spcPct val="150000"/>
              </a:lnSpc>
              <a:spcBef>
                <a:spcPts val="0"/>
              </a:spcBef>
              <a:spcAft>
                <a:spcPts val="800"/>
              </a:spcAft>
              <a:buFont typeface="Wingdings" panose="05000000000000000000" pitchFamily="2" charset="2"/>
              <a:buChar char="Ø"/>
            </a:pPr>
            <a:r>
              <a:rPr lang="en-IN" sz="2000" b="1" kern="100" dirty="0">
                <a:solidFill>
                  <a:srgbClr val="000000"/>
                </a:solidFill>
                <a:effectLst/>
                <a:latin typeface="Bahnschrift" panose="020B0502040204020203" pitchFamily="34" charset="0"/>
                <a:ea typeface="Times New Roman" panose="02020603050405020304" pitchFamily="18" charset="0"/>
                <a:cs typeface="Times New Roman" panose="02020603050405020304" pitchFamily="18" charset="0"/>
              </a:rPr>
              <a:t>Chellamuthu Trust upholds the highest standards of professionalism in all their endeavours. Through a team of qualified experts and ethical practices, they strive to deliver mental health services with integrity, competence, and a focus on positive outcomes.</a:t>
            </a:r>
            <a:endParaRPr lang="en-US" sz="2000" b="1" kern="100" dirty="0">
              <a:effectLst/>
              <a:latin typeface="Bahnschrift" panose="020B0502040204020203" pitchFamily="34" charset="0"/>
              <a:ea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endParaRPr lang="en-US" sz="2000" b="1" dirty="0"/>
          </a:p>
        </p:txBody>
      </p:sp>
      <p:pic>
        <p:nvPicPr>
          <p:cNvPr id="8" name="Graphic 7" descr="Brain in head with solid fill">
            <a:extLst>
              <a:ext uri="{FF2B5EF4-FFF2-40B4-BE49-F238E27FC236}">
                <a16:creationId xmlns:a16="http://schemas.microsoft.com/office/drawing/2014/main" id="{84541CF6-AA19-B24C-44D1-A729EAA19F6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31794" y="139762"/>
            <a:ext cx="914400" cy="914400"/>
          </a:xfrm>
          <a:prstGeom prst="rect">
            <a:avLst/>
          </a:prstGeom>
        </p:spPr>
      </p:pic>
      <p:grpSp>
        <p:nvGrpSpPr>
          <p:cNvPr id="12" name="Group 11">
            <a:extLst>
              <a:ext uri="{FF2B5EF4-FFF2-40B4-BE49-F238E27FC236}">
                <a16:creationId xmlns:a16="http://schemas.microsoft.com/office/drawing/2014/main" id="{A316D412-39F5-F8CF-DF65-964A9F593EEF}"/>
              </a:ext>
            </a:extLst>
          </p:cNvPr>
          <p:cNvGrpSpPr/>
          <p:nvPr/>
        </p:nvGrpSpPr>
        <p:grpSpPr>
          <a:xfrm>
            <a:off x="117987" y="94174"/>
            <a:ext cx="5309420" cy="1071152"/>
            <a:chOff x="117987" y="128644"/>
            <a:chExt cx="5309420" cy="1071152"/>
          </a:xfrm>
        </p:grpSpPr>
        <p:pic>
          <p:nvPicPr>
            <p:cNvPr id="10" name="Picture 9">
              <a:extLst>
                <a:ext uri="{FF2B5EF4-FFF2-40B4-BE49-F238E27FC236}">
                  <a16:creationId xmlns:a16="http://schemas.microsoft.com/office/drawing/2014/main" id="{54694E0D-0B7C-93AB-61C7-5C5468F8441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7987" y="128644"/>
              <a:ext cx="5309420" cy="1071152"/>
            </a:xfrm>
            <a:prstGeom prst="rect">
              <a:avLst/>
            </a:prstGeom>
          </p:spPr>
        </p:pic>
        <p:sp>
          <p:nvSpPr>
            <p:cNvPr id="11" name="TextBox 10">
              <a:extLst>
                <a:ext uri="{FF2B5EF4-FFF2-40B4-BE49-F238E27FC236}">
                  <a16:creationId xmlns:a16="http://schemas.microsoft.com/office/drawing/2014/main" id="{9A42195D-1CF8-1DF3-4611-DB3B9EB2D29D}"/>
                </a:ext>
              </a:extLst>
            </p:cNvPr>
            <p:cNvSpPr txBox="1"/>
            <p:nvPr/>
          </p:nvSpPr>
          <p:spPr>
            <a:xfrm>
              <a:off x="304801" y="380062"/>
              <a:ext cx="5122606" cy="523220"/>
            </a:xfrm>
            <a:prstGeom prst="rect">
              <a:avLst/>
            </a:prstGeom>
            <a:noFill/>
          </p:spPr>
          <p:txBody>
            <a:bodyPr wrap="square" rtlCol="0">
              <a:spAutoFit/>
            </a:bodyPr>
            <a:lstStyle/>
            <a:p>
              <a:r>
                <a:rPr lang="en-US" sz="2800" b="1" u="sng" dirty="0">
                  <a:solidFill>
                    <a:schemeClr val="bg1"/>
                  </a:solidFill>
                  <a:latin typeface="Bahnschrift" panose="020B0502040204020203" pitchFamily="34" charset="0"/>
                </a:rPr>
                <a:t>Overview of the organization:</a:t>
              </a:r>
            </a:p>
          </p:txBody>
        </p:sp>
      </p:grpSp>
    </p:spTree>
    <p:extLst>
      <p:ext uri="{BB962C8B-B14F-4D97-AF65-F5344CB8AC3E}">
        <p14:creationId xmlns:p14="http://schemas.microsoft.com/office/powerpoint/2010/main" val="4016168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E35FA9-2776-22D8-0892-2133CD43F0CB}"/>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artisticBlur/>
                    </a14:imgEffect>
                  </a14:imgLayer>
                </a14:imgProps>
              </a:ext>
            </a:extLst>
          </a:blip>
          <a:stretch>
            <a:fillRect/>
          </a:stretch>
        </p:blipFill>
        <p:spPr>
          <a:xfrm>
            <a:off x="-12905" y="0"/>
            <a:ext cx="12204905" cy="6974231"/>
          </a:xfrm>
          <a:prstGeom prst="rect">
            <a:avLst/>
          </a:prstGeom>
          <a:effectLst>
            <a:glow rad="127000">
              <a:schemeClr val="accent1">
                <a:alpha val="36000"/>
              </a:schemeClr>
            </a:glow>
            <a:outerShdw dist="50800" dir="5400000" algn="ctr" rotWithShape="0">
              <a:srgbClr val="000000">
                <a:alpha val="56000"/>
              </a:srgbClr>
            </a:outerShdw>
          </a:effectLst>
        </p:spPr>
      </p:pic>
      <p:sp>
        <p:nvSpPr>
          <p:cNvPr id="12" name="Rectangle 5">
            <a:extLst>
              <a:ext uri="{FF2B5EF4-FFF2-40B4-BE49-F238E27FC236}">
                <a16:creationId xmlns:a16="http://schemas.microsoft.com/office/drawing/2014/main" id="{B0859653-C8EF-8111-7BAB-C3ECFF2F8FFF}"/>
              </a:ext>
            </a:extLst>
          </p:cNvPr>
          <p:cNvSpPr>
            <a:spLocks noChangeArrowheads="1"/>
          </p:cNvSpPr>
          <p:nvPr/>
        </p:nvSpPr>
        <p:spPr bwMode="auto">
          <a:xfrm>
            <a:off x="176982" y="1213999"/>
            <a:ext cx="11729883" cy="5148332"/>
          </a:xfrm>
          <a:prstGeom prst="rect">
            <a:avLst/>
          </a:prstGeom>
          <a:solidFill>
            <a:schemeClr val="bg1">
              <a:alpha val="9000"/>
            </a:schemeClr>
          </a:solidFill>
          <a:ln>
            <a:noFill/>
          </a:ln>
          <a:effec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Create awareness about mental health issues.</a:t>
            </a: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Provide support to individuals in need.</a:t>
            </a: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Engage with the community to promote mental wellness.</a:t>
            </a: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Empower individuals through various initiatives.</a:t>
            </a: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Participate in daily activities to gain practical experience.</a:t>
            </a: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Contribute to enhancing mental health care and awareness. </a:t>
            </a: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Foster a comprehensive understanding of mental health.</a:t>
            </a:r>
          </a:p>
        </p:txBody>
      </p:sp>
      <p:grpSp>
        <p:nvGrpSpPr>
          <p:cNvPr id="16" name="Group 15">
            <a:extLst>
              <a:ext uri="{FF2B5EF4-FFF2-40B4-BE49-F238E27FC236}">
                <a16:creationId xmlns:a16="http://schemas.microsoft.com/office/drawing/2014/main" id="{3DEAABB5-AEEC-66D4-0D71-5D02CC6F0B66}"/>
              </a:ext>
            </a:extLst>
          </p:cNvPr>
          <p:cNvGrpSpPr/>
          <p:nvPr/>
        </p:nvGrpSpPr>
        <p:grpSpPr>
          <a:xfrm>
            <a:off x="88491" y="0"/>
            <a:ext cx="6115667" cy="1071152"/>
            <a:chOff x="117987" y="128644"/>
            <a:chExt cx="6115667" cy="1071152"/>
          </a:xfrm>
        </p:grpSpPr>
        <p:pic>
          <p:nvPicPr>
            <p:cNvPr id="14" name="Picture 13">
              <a:extLst>
                <a:ext uri="{FF2B5EF4-FFF2-40B4-BE49-F238E27FC236}">
                  <a16:creationId xmlns:a16="http://schemas.microsoft.com/office/drawing/2014/main" id="{528CC82B-CB68-1288-DAB1-6FD43864D6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87" y="128644"/>
              <a:ext cx="5309420" cy="1071152"/>
            </a:xfrm>
            <a:prstGeom prst="rect">
              <a:avLst/>
            </a:prstGeom>
          </p:spPr>
        </p:pic>
        <p:sp>
          <p:nvSpPr>
            <p:cNvPr id="15" name="TextBox 14">
              <a:extLst>
                <a:ext uri="{FF2B5EF4-FFF2-40B4-BE49-F238E27FC236}">
                  <a16:creationId xmlns:a16="http://schemas.microsoft.com/office/drawing/2014/main" id="{9D1EB64E-2E23-5438-DF2A-81BCA7BFFDD0}"/>
                </a:ext>
              </a:extLst>
            </p:cNvPr>
            <p:cNvSpPr txBox="1"/>
            <p:nvPr/>
          </p:nvSpPr>
          <p:spPr>
            <a:xfrm>
              <a:off x="206478" y="346136"/>
              <a:ext cx="6027176" cy="584775"/>
            </a:xfrm>
            <a:prstGeom prst="rect">
              <a:avLst/>
            </a:prstGeom>
            <a:noFill/>
          </p:spPr>
          <p:txBody>
            <a:bodyPr wrap="square" rtlCol="0">
              <a:spAutoFit/>
            </a:bodyPr>
            <a:lstStyle/>
            <a:p>
              <a:r>
                <a:rPr lang="en-US" sz="3200" b="1" u="sng" dirty="0">
                  <a:solidFill>
                    <a:schemeClr val="bg1"/>
                  </a:solidFill>
                  <a:latin typeface="Bahnschrift" panose="020B0502040204020203" pitchFamily="34" charset="0"/>
                </a:rPr>
                <a:t>Objectives and Main Goals:</a:t>
              </a:r>
            </a:p>
          </p:txBody>
        </p:sp>
      </p:grpSp>
      <p:pic>
        <p:nvPicPr>
          <p:cNvPr id="18" name="Graphic 17" descr="Bullseye with solid fill">
            <a:extLst>
              <a:ext uri="{FF2B5EF4-FFF2-40B4-BE49-F238E27FC236}">
                <a16:creationId xmlns:a16="http://schemas.microsoft.com/office/drawing/2014/main" id="{E58FDEF7-52B6-0E29-CBDA-F517B3D7834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65566" y="1572207"/>
            <a:ext cx="1581539" cy="1581539"/>
          </a:xfrm>
          <a:prstGeom prst="rect">
            <a:avLst/>
          </a:prstGeom>
        </p:spPr>
      </p:pic>
    </p:spTree>
    <p:extLst>
      <p:ext uri="{BB962C8B-B14F-4D97-AF65-F5344CB8AC3E}">
        <p14:creationId xmlns:p14="http://schemas.microsoft.com/office/powerpoint/2010/main" val="572876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E35FA9-2776-22D8-0892-2133CD43F0CB}"/>
              </a:ext>
            </a:extLst>
          </p:cNvPr>
          <p:cNvPicPr>
            <a:picLocks noChangeAspect="1"/>
          </p:cNvPicPr>
          <p:nvPr/>
        </p:nvPicPr>
        <p:blipFill>
          <a:blip r:embed="rId3">
            <a:alphaModFix amt="35000"/>
            <a:extLst>
              <a:ext uri="{BEBA8EAE-BF5A-486C-A8C5-ECC9F3942E4B}">
                <a14:imgProps xmlns:a14="http://schemas.microsoft.com/office/drawing/2010/main">
                  <a14:imgLayer r:embed="rId4">
                    <a14:imgEffect>
                      <a14:artisticBlur/>
                    </a14:imgEffect>
                  </a14:imgLayer>
                </a14:imgProps>
              </a:ext>
            </a:extLst>
          </a:blip>
          <a:stretch>
            <a:fillRect/>
          </a:stretch>
        </p:blipFill>
        <p:spPr>
          <a:xfrm>
            <a:off x="0" y="14858"/>
            <a:ext cx="12204905" cy="6974231"/>
          </a:xfrm>
          <a:prstGeom prst="rect">
            <a:avLst/>
          </a:prstGeom>
          <a:effectLst>
            <a:glow rad="127000">
              <a:schemeClr val="accent1">
                <a:alpha val="36000"/>
              </a:schemeClr>
            </a:glow>
            <a:outerShdw dist="50800" dir="5400000" algn="ctr" rotWithShape="0">
              <a:srgbClr val="000000">
                <a:alpha val="56000"/>
              </a:srgbClr>
            </a:outerShdw>
          </a:effectLst>
        </p:spPr>
      </p:pic>
      <p:sp>
        <p:nvSpPr>
          <p:cNvPr id="9" name="TextBox 8">
            <a:extLst>
              <a:ext uri="{FF2B5EF4-FFF2-40B4-BE49-F238E27FC236}">
                <a16:creationId xmlns:a16="http://schemas.microsoft.com/office/drawing/2014/main" id="{027598F8-A2F8-CB4D-4838-A2DBBD1F5587}"/>
              </a:ext>
            </a:extLst>
          </p:cNvPr>
          <p:cNvSpPr txBox="1"/>
          <p:nvPr/>
        </p:nvSpPr>
        <p:spPr>
          <a:xfrm>
            <a:off x="62697" y="693943"/>
            <a:ext cx="8827078" cy="2031325"/>
          </a:xfrm>
          <a:prstGeom prst="rect">
            <a:avLst/>
          </a:prstGeom>
          <a:noFill/>
        </p:spPr>
        <p:txBody>
          <a:bodyPr wrap="square">
            <a:spAutoFit/>
          </a:bodyPr>
          <a:lstStyle/>
          <a:p>
            <a:r>
              <a:rPr lang="en-US" b="1" dirty="0"/>
              <a:t>Founding and Vision: </a:t>
            </a:r>
            <a:r>
              <a:rPr lang="en-US" dirty="0"/>
              <a:t>M.S. Chellamuthu Trust, founded in 1992 by Dr. C. Ramasubramanian, aims to provide mental health for all through holistic, affordable, and accessible care. The organization is a registered Non-Governmental, Secular, Non-Profit entity under the Indian Trust Act.</a:t>
            </a:r>
          </a:p>
          <a:p>
            <a:r>
              <a:rPr lang="en-US" b="1" dirty="0"/>
              <a:t>Innovative Approaches: </a:t>
            </a:r>
            <a:r>
              <a:rPr lang="en-US" dirty="0"/>
              <a:t>Fueled by a deep passion for mental health, the organization implements innovative approaches, awareness campaigns, and support programs to inspire positive change in the lives of those affected by mental health issues.</a:t>
            </a:r>
          </a:p>
        </p:txBody>
      </p:sp>
      <p:sp>
        <p:nvSpPr>
          <p:cNvPr id="10" name="TextBox 9">
            <a:extLst>
              <a:ext uri="{FF2B5EF4-FFF2-40B4-BE49-F238E27FC236}">
                <a16:creationId xmlns:a16="http://schemas.microsoft.com/office/drawing/2014/main" id="{C17626D4-C636-4D4E-0A73-1EE9BFA74C14}"/>
              </a:ext>
            </a:extLst>
          </p:cNvPr>
          <p:cNvSpPr txBox="1"/>
          <p:nvPr/>
        </p:nvSpPr>
        <p:spPr>
          <a:xfrm>
            <a:off x="62697" y="3524571"/>
            <a:ext cx="11895015" cy="3376374"/>
          </a:xfrm>
          <a:prstGeom prst="rect">
            <a:avLst/>
          </a:prstGeom>
          <a:noFill/>
        </p:spPr>
        <p:txBody>
          <a:bodyPr wrap="square" rtlCol="0">
            <a:spAutoFit/>
          </a:bodyPr>
          <a:lstStyle/>
          <a:p>
            <a:pPr marL="342900" marR="0" lvl="0" indent="-342900">
              <a:lnSpc>
                <a:spcPct val="150000"/>
              </a:lnSpc>
              <a:spcBef>
                <a:spcPts val="0"/>
              </a:spcBef>
              <a:spcAft>
                <a:spcPts val="0"/>
              </a:spcAft>
              <a:buFont typeface="Aptos Display" panose="020B0004020202020204" pitchFamily="34" charset="0"/>
              <a:buChar char="•"/>
            </a:pPr>
            <a:r>
              <a:rPr lang="en-IN" sz="1800" b="1" kern="100"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Education &amp; Training  - M.S. Chellamuthu Institute</a:t>
            </a:r>
            <a:endParaRPr lang="en-US" sz="1800" b="1"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0"/>
              </a:spcAft>
              <a:buFont typeface="Aptos Display" panose="020B0004020202020204" pitchFamily="34" charset="0"/>
              <a:buChar char="•"/>
            </a:pPr>
            <a:r>
              <a:rPr lang="en-IN" sz="1800" b="1" kern="100"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Child mental health - Aakash Special school</a:t>
            </a:r>
            <a:endParaRPr lang="en-US" sz="1800" b="1"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0"/>
              </a:spcAft>
              <a:buFont typeface="Aptos Display" panose="020B0004020202020204" pitchFamily="34" charset="0"/>
              <a:buChar char="•"/>
            </a:pPr>
            <a:r>
              <a:rPr lang="en-IN" sz="1800" b="1" kern="100"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Mental health for homeless – Emergency Care and Recovery centre</a:t>
            </a:r>
            <a:endParaRPr lang="en-US" sz="1800" b="1"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0"/>
              </a:spcAft>
              <a:buFont typeface="Aptos Display" panose="020B0004020202020204" pitchFamily="34" charset="0"/>
              <a:buChar char="•"/>
            </a:pPr>
            <a:r>
              <a:rPr lang="en-IN" sz="1800" b="1" kern="100"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Residential rehab centre – Bodhi Campus</a:t>
            </a:r>
            <a:endParaRPr lang="en-US" sz="1800" b="1"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0"/>
              </a:spcAft>
              <a:buFont typeface="Aptos Display" panose="020B0004020202020204" pitchFamily="34" charset="0"/>
              <a:buChar char="•"/>
            </a:pPr>
            <a:r>
              <a:rPr lang="en-IN" sz="1800" b="1" kern="100"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Community based projects – Community based rehabilitation</a:t>
            </a:r>
            <a:endParaRPr lang="en-US" sz="1800" b="1"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0"/>
              </a:spcAft>
              <a:buFont typeface="Aptos Display" panose="020B0004020202020204" pitchFamily="34" charset="0"/>
              <a:buChar char="•"/>
            </a:pPr>
            <a:r>
              <a:rPr lang="en-IN" sz="1800" b="1" kern="100"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De-addiction and Aftercare – Trishu</a:t>
            </a:r>
            <a:r>
              <a:rPr lang="en-IN" b="1" kern="100" dirty="0">
                <a:solidFill>
                  <a:srgbClr val="000000"/>
                </a:solidFill>
                <a:latin typeface="Aptos Display" panose="020B0004020202020204" pitchFamily="34" charset="0"/>
                <a:ea typeface="Times New Roman" panose="02020603050405020304" pitchFamily="18" charset="0"/>
                <a:cs typeface="Times New Roman" panose="02020603050405020304" pitchFamily="18" charset="0"/>
              </a:rPr>
              <a:t>l De-addiction centre</a:t>
            </a:r>
            <a:endParaRPr lang="en-US" sz="1800" b="1"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0"/>
              </a:spcAft>
              <a:buFont typeface="Aptos Display" panose="020B0004020202020204" pitchFamily="34" charset="0"/>
              <a:buChar char="•"/>
            </a:pPr>
            <a:r>
              <a:rPr lang="en-IN" sz="1800" b="1" kern="100"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Vocational training – Care Factory</a:t>
            </a:r>
            <a:endParaRPr lang="en-US" sz="1800" b="1" kern="100" dirty="0">
              <a:effectLst/>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800"/>
              </a:spcAft>
              <a:buFont typeface="Aptos Display" panose="020B0004020202020204" pitchFamily="34" charset="0"/>
              <a:buChar char="•"/>
            </a:pPr>
            <a:r>
              <a:rPr lang="en-IN" sz="1800" b="1" kern="100" dirty="0">
                <a:solidFill>
                  <a:srgbClr val="000000"/>
                </a:solidFill>
                <a:effectLst/>
                <a:latin typeface="Aptos Display" panose="020B0004020202020204" pitchFamily="34" charset="0"/>
                <a:ea typeface="Times New Roman" panose="02020603050405020304" pitchFamily="18" charset="0"/>
                <a:cs typeface="Times New Roman" panose="02020603050405020304" pitchFamily="18" charset="0"/>
              </a:rPr>
              <a:t>Supportive services – Speak 2 us (mental health helpline)</a:t>
            </a:r>
            <a:endParaRPr lang="en-US" sz="1800" b="1" kern="100" dirty="0">
              <a:effectLst/>
              <a:latin typeface="Aptos" panose="020B0004020202020204" pitchFamily="34" charset="0"/>
              <a:ea typeface="Times New Roman" panose="02020603050405020304" pitchFamily="18" charset="0"/>
              <a:cs typeface="Times New Roman" panose="02020603050405020304" pitchFamily="18" charset="0"/>
            </a:endParaRPr>
          </a:p>
        </p:txBody>
      </p:sp>
      <p:grpSp>
        <p:nvGrpSpPr>
          <p:cNvPr id="16" name="Group 15">
            <a:extLst>
              <a:ext uri="{FF2B5EF4-FFF2-40B4-BE49-F238E27FC236}">
                <a16:creationId xmlns:a16="http://schemas.microsoft.com/office/drawing/2014/main" id="{C476EDB5-1A43-1227-1ED3-7CB6BACD251F}"/>
              </a:ext>
            </a:extLst>
          </p:cNvPr>
          <p:cNvGrpSpPr/>
          <p:nvPr/>
        </p:nvGrpSpPr>
        <p:grpSpPr>
          <a:xfrm>
            <a:off x="62697" y="20617"/>
            <a:ext cx="4647827" cy="679438"/>
            <a:chOff x="296985" y="134037"/>
            <a:chExt cx="4647827" cy="679438"/>
          </a:xfrm>
        </p:grpSpPr>
        <p:pic>
          <p:nvPicPr>
            <p:cNvPr id="12" name="Picture 11">
              <a:extLst>
                <a:ext uri="{FF2B5EF4-FFF2-40B4-BE49-F238E27FC236}">
                  <a16:creationId xmlns:a16="http://schemas.microsoft.com/office/drawing/2014/main" id="{3AC798ED-13E6-1CAE-1F98-DD89701810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6985" y="134037"/>
              <a:ext cx="3304631" cy="679438"/>
            </a:xfrm>
            <a:prstGeom prst="rect">
              <a:avLst/>
            </a:prstGeom>
          </p:spPr>
        </p:pic>
        <p:sp>
          <p:nvSpPr>
            <p:cNvPr id="13" name="TextBox 12">
              <a:extLst>
                <a:ext uri="{FF2B5EF4-FFF2-40B4-BE49-F238E27FC236}">
                  <a16:creationId xmlns:a16="http://schemas.microsoft.com/office/drawing/2014/main" id="{1D98928B-89C9-5E96-0A15-FCAA598FE97F}"/>
                </a:ext>
              </a:extLst>
            </p:cNvPr>
            <p:cNvSpPr txBox="1"/>
            <p:nvPr/>
          </p:nvSpPr>
          <p:spPr>
            <a:xfrm>
              <a:off x="402309" y="198916"/>
              <a:ext cx="4542503" cy="461665"/>
            </a:xfrm>
            <a:prstGeom prst="rect">
              <a:avLst/>
            </a:prstGeom>
            <a:noFill/>
          </p:spPr>
          <p:txBody>
            <a:bodyPr wrap="square" rtlCol="0">
              <a:spAutoFit/>
            </a:bodyPr>
            <a:lstStyle/>
            <a:p>
              <a:r>
                <a:rPr lang="en-US" sz="2400" b="1" u="sng" dirty="0">
                  <a:solidFill>
                    <a:schemeClr val="bg1"/>
                  </a:solidFill>
                  <a:latin typeface="Bahnschrift" panose="020B0502040204020203" pitchFamily="34" charset="0"/>
                </a:rPr>
                <a:t>Organization History:</a:t>
              </a:r>
            </a:p>
          </p:txBody>
        </p:sp>
      </p:grpSp>
      <p:grpSp>
        <p:nvGrpSpPr>
          <p:cNvPr id="23" name="Group 22">
            <a:extLst>
              <a:ext uri="{FF2B5EF4-FFF2-40B4-BE49-F238E27FC236}">
                <a16:creationId xmlns:a16="http://schemas.microsoft.com/office/drawing/2014/main" id="{89C00FA6-4A7C-8FCC-F992-CFEE5D9A6409}"/>
              </a:ext>
            </a:extLst>
          </p:cNvPr>
          <p:cNvGrpSpPr/>
          <p:nvPr/>
        </p:nvGrpSpPr>
        <p:grpSpPr>
          <a:xfrm>
            <a:off x="343638" y="2815815"/>
            <a:ext cx="4132598" cy="686159"/>
            <a:chOff x="343638" y="2665118"/>
            <a:chExt cx="4132598" cy="686159"/>
          </a:xfrm>
        </p:grpSpPr>
        <p:pic>
          <p:nvPicPr>
            <p:cNvPr id="18" name="Picture 17">
              <a:extLst>
                <a:ext uri="{FF2B5EF4-FFF2-40B4-BE49-F238E27FC236}">
                  <a16:creationId xmlns:a16="http://schemas.microsoft.com/office/drawing/2014/main" id="{2438A4B6-3DB8-C9C2-5F9A-EE79DAA8E4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3638" y="2665118"/>
              <a:ext cx="2079183" cy="686159"/>
            </a:xfrm>
            <a:prstGeom prst="rect">
              <a:avLst/>
            </a:prstGeom>
          </p:spPr>
        </p:pic>
        <p:sp>
          <p:nvSpPr>
            <p:cNvPr id="20" name="TextBox 19">
              <a:extLst>
                <a:ext uri="{FF2B5EF4-FFF2-40B4-BE49-F238E27FC236}">
                  <a16:creationId xmlns:a16="http://schemas.microsoft.com/office/drawing/2014/main" id="{A2E160DD-CCA5-2031-0C30-58D675E23063}"/>
                </a:ext>
              </a:extLst>
            </p:cNvPr>
            <p:cNvSpPr txBox="1"/>
            <p:nvPr/>
          </p:nvSpPr>
          <p:spPr>
            <a:xfrm>
              <a:off x="464073" y="2741525"/>
              <a:ext cx="4012163" cy="461665"/>
            </a:xfrm>
            <a:prstGeom prst="rect">
              <a:avLst/>
            </a:prstGeom>
            <a:noFill/>
          </p:spPr>
          <p:txBody>
            <a:bodyPr wrap="square">
              <a:spAutoFit/>
            </a:bodyPr>
            <a:lstStyle/>
            <a:p>
              <a:r>
                <a:rPr lang="en-US" sz="2400" b="1" u="sng" dirty="0">
                  <a:solidFill>
                    <a:schemeClr val="bg1"/>
                  </a:solidFill>
                </a:rPr>
                <a:t>Key Projects:</a:t>
              </a:r>
            </a:p>
          </p:txBody>
        </p:sp>
      </p:grpSp>
      <p:pic>
        <p:nvPicPr>
          <p:cNvPr id="25" name="Graphic 24" descr="Network with solid fill">
            <a:extLst>
              <a:ext uri="{FF2B5EF4-FFF2-40B4-BE49-F238E27FC236}">
                <a16:creationId xmlns:a16="http://schemas.microsoft.com/office/drawing/2014/main" id="{68766E44-CA09-9FF8-4B2F-61CC3F7CDD6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126824" y="1848191"/>
            <a:ext cx="1609530" cy="1609530"/>
          </a:xfrm>
          <a:prstGeom prst="rect">
            <a:avLst/>
          </a:prstGeom>
        </p:spPr>
      </p:pic>
    </p:spTree>
    <p:extLst>
      <p:ext uri="{BB962C8B-B14F-4D97-AF65-F5344CB8AC3E}">
        <p14:creationId xmlns:p14="http://schemas.microsoft.com/office/powerpoint/2010/main" val="17863622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E35FA9-2776-22D8-0892-2133CD43F0CB}"/>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artisticBlur/>
                    </a14:imgEffect>
                  </a14:imgLayer>
                </a14:imgProps>
              </a:ext>
            </a:extLst>
          </a:blip>
          <a:stretch>
            <a:fillRect/>
          </a:stretch>
        </p:blipFill>
        <p:spPr>
          <a:xfrm>
            <a:off x="-6453" y="0"/>
            <a:ext cx="12204905" cy="6974231"/>
          </a:xfrm>
          <a:prstGeom prst="rect">
            <a:avLst/>
          </a:prstGeom>
          <a:effectLst>
            <a:glow rad="127000">
              <a:schemeClr val="accent1">
                <a:alpha val="36000"/>
              </a:schemeClr>
            </a:glow>
            <a:outerShdw dist="50800" dir="5400000" algn="ctr" rotWithShape="0">
              <a:srgbClr val="000000">
                <a:alpha val="56000"/>
              </a:srgbClr>
            </a:outerShdw>
          </a:effectLst>
        </p:spPr>
      </p:pic>
      <p:grpSp>
        <p:nvGrpSpPr>
          <p:cNvPr id="8" name="Group 7">
            <a:extLst>
              <a:ext uri="{FF2B5EF4-FFF2-40B4-BE49-F238E27FC236}">
                <a16:creationId xmlns:a16="http://schemas.microsoft.com/office/drawing/2014/main" id="{2CB5CACD-B295-5989-7F51-21F864181928}"/>
              </a:ext>
            </a:extLst>
          </p:cNvPr>
          <p:cNvGrpSpPr/>
          <p:nvPr/>
        </p:nvGrpSpPr>
        <p:grpSpPr>
          <a:xfrm>
            <a:off x="96416" y="297114"/>
            <a:ext cx="8761684" cy="766309"/>
            <a:chOff x="124408" y="132767"/>
            <a:chExt cx="8761684" cy="766309"/>
          </a:xfrm>
        </p:grpSpPr>
        <p:pic>
          <p:nvPicPr>
            <p:cNvPr id="6" name="Picture 5">
              <a:extLst>
                <a:ext uri="{FF2B5EF4-FFF2-40B4-BE49-F238E27FC236}">
                  <a16:creationId xmlns:a16="http://schemas.microsoft.com/office/drawing/2014/main" id="{29BAA1D9-CAF2-8AE5-80CF-D7685A2DD6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408" y="132767"/>
              <a:ext cx="4130351" cy="766309"/>
            </a:xfrm>
            <a:prstGeom prst="rect">
              <a:avLst/>
            </a:prstGeom>
          </p:spPr>
        </p:pic>
        <p:sp>
          <p:nvSpPr>
            <p:cNvPr id="7" name="TextBox 6">
              <a:extLst>
                <a:ext uri="{FF2B5EF4-FFF2-40B4-BE49-F238E27FC236}">
                  <a16:creationId xmlns:a16="http://schemas.microsoft.com/office/drawing/2014/main" id="{D7700B4F-2EA7-67CB-0D63-540F6EB921D8}"/>
                </a:ext>
              </a:extLst>
            </p:cNvPr>
            <p:cNvSpPr txBox="1"/>
            <p:nvPr/>
          </p:nvSpPr>
          <p:spPr>
            <a:xfrm>
              <a:off x="226646" y="250092"/>
              <a:ext cx="8659446" cy="461665"/>
            </a:xfrm>
            <a:prstGeom prst="rect">
              <a:avLst/>
            </a:prstGeom>
            <a:noFill/>
          </p:spPr>
          <p:txBody>
            <a:bodyPr wrap="square" rtlCol="0">
              <a:spAutoFit/>
            </a:bodyPr>
            <a:lstStyle/>
            <a:p>
              <a:r>
                <a:rPr lang="en-US" sz="2400" b="1" u="sng" dirty="0">
                  <a:solidFill>
                    <a:schemeClr val="bg1"/>
                  </a:solidFill>
                  <a:latin typeface="Bahnschrift" panose="020B0502040204020203" pitchFamily="34" charset="0"/>
                </a:rPr>
                <a:t>Roles and responsibilities:</a:t>
              </a:r>
            </a:p>
          </p:txBody>
        </p:sp>
      </p:grpSp>
      <p:sp>
        <p:nvSpPr>
          <p:cNvPr id="9" name="TextBox 8">
            <a:extLst>
              <a:ext uri="{FF2B5EF4-FFF2-40B4-BE49-F238E27FC236}">
                <a16:creationId xmlns:a16="http://schemas.microsoft.com/office/drawing/2014/main" id="{E57B4E6A-2F5E-83EA-E0D1-A5786E7B48E5}"/>
              </a:ext>
            </a:extLst>
          </p:cNvPr>
          <p:cNvSpPr txBox="1"/>
          <p:nvPr/>
        </p:nvSpPr>
        <p:spPr>
          <a:xfrm>
            <a:off x="96416" y="1180748"/>
            <a:ext cx="11756571" cy="4420890"/>
          </a:xfrm>
          <a:prstGeom prst="rect">
            <a:avLst/>
          </a:prstGeom>
          <a:noFill/>
        </p:spPr>
        <p:txBody>
          <a:bodyPr wrap="square" rtlCol="0">
            <a:spAutoFit/>
          </a:bodyPr>
          <a:lstStyle/>
          <a:p>
            <a:pPr marL="342900" indent="-342900">
              <a:lnSpc>
                <a:spcPct val="200000"/>
              </a:lnSpc>
              <a:buFont typeface="Wingdings" panose="05000000000000000000" pitchFamily="2" charset="2"/>
              <a:buChar char="Ø"/>
            </a:pPr>
            <a:r>
              <a:rPr lang="en-US" sz="2400" dirty="0"/>
              <a:t>Client interaction</a:t>
            </a:r>
          </a:p>
          <a:p>
            <a:pPr marL="342900" indent="-342900">
              <a:lnSpc>
                <a:spcPct val="200000"/>
              </a:lnSpc>
              <a:buFont typeface="Wingdings" panose="05000000000000000000" pitchFamily="2" charset="2"/>
              <a:buChar char="Ø"/>
            </a:pPr>
            <a:r>
              <a:rPr lang="en-US" sz="2400" dirty="0"/>
              <a:t>Case Study</a:t>
            </a:r>
          </a:p>
          <a:p>
            <a:pPr marL="342900" indent="-342900">
              <a:lnSpc>
                <a:spcPct val="200000"/>
              </a:lnSpc>
              <a:buFont typeface="Wingdings" panose="05000000000000000000" pitchFamily="2" charset="2"/>
              <a:buChar char="Ø"/>
            </a:pPr>
            <a:r>
              <a:rPr lang="en-US" sz="2400" dirty="0"/>
              <a:t>Helping in Assessments</a:t>
            </a:r>
          </a:p>
          <a:p>
            <a:pPr marL="342900" indent="-342900">
              <a:lnSpc>
                <a:spcPct val="200000"/>
              </a:lnSpc>
              <a:buFont typeface="Wingdings" panose="05000000000000000000" pitchFamily="2" charset="2"/>
              <a:buChar char="Ø"/>
            </a:pPr>
            <a:r>
              <a:rPr lang="en-US" sz="2400" dirty="0"/>
              <a:t>Helping in routine activities</a:t>
            </a:r>
          </a:p>
          <a:p>
            <a:pPr marL="342900" indent="-342900">
              <a:lnSpc>
                <a:spcPct val="200000"/>
              </a:lnSpc>
              <a:buFont typeface="Wingdings" panose="05000000000000000000" pitchFamily="2" charset="2"/>
              <a:buChar char="Ø"/>
            </a:pPr>
            <a:r>
              <a:rPr lang="en-US" sz="2400" dirty="0"/>
              <a:t>Participating in awareness creating programs</a:t>
            </a:r>
          </a:p>
          <a:p>
            <a:pPr marL="342900" indent="-342900">
              <a:lnSpc>
                <a:spcPct val="200000"/>
              </a:lnSpc>
              <a:buFont typeface="Wingdings" panose="05000000000000000000" pitchFamily="2" charset="2"/>
              <a:buChar char="Ø"/>
            </a:pPr>
            <a:r>
              <a:rPr lang="en-US" sz="2400" dirty="0"/>
              <a:t>Assistance in administrative tasks</a:t>
            </a:r>
          </a:p>
        </p:txBody>
      </p:sp>
      <p:pic>
        <p:nvPicPr>
          <p:cNvPr id="11" name="Graphic 10" descr="Document with solid fill">
            <a:extLst>
              <a:ext uri="{FF2B5EF4-FFF2-40B4-BE49-F238E27FC236}">
                <a16:creationId xmlns:a16="http://schemas.microsoft.com/office/drawing/2014/main" id="{1F9AF641-D1D6-3B47-A389-422A1C6655E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875132" y="831381"/>
            <a:ext cx="1468177" cy="1468177"/>
          </a:xfrm>
          <a:prstGeom prst="rect">
            <a:avLst/>
          </a:prstGeom>
        </p:spPr>
      </p:pic>
    </p:spTree>
    <p:extLst>
      <p:ext uri="{BB962C8B-B14F-4D97-AF65-F5344CB8AC3E}">
        <p14:creationId xmlns:p14="http://schemas.microsoft.com/office/powerpoint/2010/main" val="636344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E35FA9-2776-22D8-0892-2133CD43F0CB}"/>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artisticBlur/>
                    </a14:imgEffect>
                  </a14:imgLayer>
                </a14:imgProps>
              </a:ext>
            </a:extLst>
          </a:blip>
          <a:stretch>
            <a:fillRect/>
          </a:stretch>
        </p:blipFill>
        <p:spPr>
          <a:xfrm>
            <a:off x="-12905" y="0"/>
            <a:ext cx="12204905" cy="6974231"/>
          </a:xfrm>
          <a:prstGeom prst="rect">
            <a:avLst/>
          </a:prstGeom>
          <a:effectLst>
            <a:glow rad="127000">
              <a:schemeClr val="accent1">
                <a:alpha val="36000"/>
              </a:schemeClr>
            </a:glow>
            <a:outerShdw dist="50800" dir="5400000" algn="ctr" rotWithShape="0">
              <a:srgbClr val="000000">
                <a:alpha val="56000"/>
              </a:srgbClr>
            </a:outerShdw>
          </a:effectLst>
        </p:spPr>
      </p:pic>
      <p:grpSp>
        <p:nvGrpSpPr>
          <p:cNvPr id="2" name="Group 1">
            <a:extLst>
              <a:ext uri="{FF2B5EF4-FFF2-40B4-BE49-F238E27FC236}">
                <a16:creationId xmlns:a16="http://schemas.microsoft.com/office/drawing/2014/main" id="{5A6F0C9A-2E32-3A4B-8FC6-52D3285DAE0D}"/>
              </a:ext>
            </a:extLst>
          </p:cNvPr>
          <p:cNvGrpSpPr/>
          <p:nvPr/>
        </p:nvGrpSpPr>
        <p:grpSpPr>
          <a:xfrm>
            <a:off x="96416" y="717462"/>
            <a:ext cx="8761684" cy="766309"/>
            <a:chOff x="124408" y="132767"/>
            <a:chExt cx="8761684" cy="766309"/>
          </a:xfrm>
        </p:grpSpPr>
        <p:pic>
          <p:nvPicPr>
            <p:cNvPr id="3" name="Picture 2">
              <a:extLst>
                <a:ext uri="{FF2B5EF4-FFF2-40B4-BE49-F238E27FC236}">
                  <a16:creationId xmlns:a16="http://schemas.microsoft.com/office/drawing/2014/main" id="{9473ACCF-42B0-BD02-4078-2CEF492B1E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408" y="132767"/>
              <a:ext cx="4130351" cy="766309"/>
            </a:xfrm>
            <a:prstGeom prst="rect">
              <a:avLst/>
            </a:prstGeom>
          </p:spPr>
        </p:pic>
        <p:sp>
          <p:nvSpPr>
            <p:cNvPr id="4" name="TextBox 3">
              <a:extLst>
                <a:ext uri="{FF2B5EF4-FFF2-40B4-BE49-F238E27FC236}">
                  <a16:creationId xmlns:a16="http://schemas.microsoft.com/office/drawing/2014/main" id="{5C442BDE-2AD8-5EED-9EF9-82D546916D18}"/>
                </a:ext>
              </a:extLst>
            </p:cNvPr>
            <p:cNvSpPr txBox="1"/>
            <p:nvPr/>
          </p:nvSpPr>
          <p:spPr>
            <a:xfrm>
              <a:off x="226646" y="250092"/>
              <a:ext cx="8659446" cy="461665"/>
            </a:xfrm>
            <a:prstGeom prst="rect">
              <a:avLst/>
            </a:prstGeom>
            <a:noFill/>
          </p:spPr>
          <p:txBody>
            <a:bodyPr wrap="square" rtlCol="0">
              <a:spAutoFit/>
            </a:bodyPr>
            <a:lstStyle/>
            <a:p>
              <a:r>
                <a:rPr lang="en-US" sz="2400" b="1" u="sng" dirty="0">
                  <a:solidFill>
                    <a:schemeClr val="bg1"/>
                  </a:solidFill>
                  <a:latin typeface="Bahnschrift" panose="020B0502040204020203" pitchFamily="34" charset="0"/>
                </a:rPr>
                <a:t>Key Projects and Activities:</a:t>
              </a:r>
            </a:p>
          </p:txBody>
        </p:sp>
      </p:grpSp>
      <p:sp>
        <p:nvSpPr>
          <p:cNvPr id="6" name="TextBox 5">
            <a:extLst>
              <a:ext uri="{FF2B5EF4-FFF2-40B4-BE49-F238E27FC236}">
                <a16:creationId xmlns:a16="http://schemas.microsoft.com/office/drawing/2014/main" id="{2393C037-E2D2-8B69-5D29-4504671439B7}"/>
              </a:ext>
            </a:extLst>
          </p:cNvPr>
          <p:cNvSpPr txBox="1"/>
          <p:nvPr/>
        </p:nvSpPr>
        <p:spPr>
          <a:xfrm>
            <a:off x="0" y="1703456"/>
            <a:ext cx="11000792" cy="5021055"/>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US" sz="2400" dirty="0"/>
              <a:t>Assisted during Sensory Integration training in Aakash special school</a:t>
            </a:r>
          </a:p>
          <a:p>
            <a:pPr marL="342900" indent="-342900">
              <a:lnSpc>
                <a:spcPct val="150000"/>
              </a:lnSpc>
              <a:buFont typeface="Wingdings" panose="05000000000000000000" pitchFamily="2" charset="2"/>
              <a:buChar char="Ø"/>
            </a:pPr>
            <a:r>
              <a:rPr lang="en-US" sz="2400" dirty="0"/>
              <a:t>Gave inputs in formatting their data collection sheet</a:t>
            </a:r>
          </a:p>
          <a:p>
            <a:pPr marL="342900" indent="-342900">
              <a:lnSpc>
                <a:spcPct val="150000"/>
              </a:lnSpc>
              <a:buFont typeface="Wingdings" panose="05000000000000000000" pitchFamily="2" charset="2"/>
              <a:buChar char="Ø"/>
            </a:pPr>
            <a:r>
              <a:rPr lang="en-US" sz="2400" dirty="0"/>
              <a:t>Examined case histories and records to understand data collection and scales used in rehabilitation.</a:t>
            </a:r>
          </a:p>
          <a:p>
            <a:pPr marL="342900" indent="-342900">
              <a:lnSpc>
                <a:spcPct val="150000"/>
              </a:lnSpc>
              <a:buFont typeface="Wingdings" panose="05000000000000000000" pitchFamily="2" charset="2"/>
              <a:buChar char="Ø"/>
            </a:pPr>
            <a:r>
              <a:rPr lang="en-US" sz="2400" dirty="0"/>
              <a:t>Participated in volunteer activities to gain insight into the rehabilitation process at ECRC</a:t>
            </a:r>
          </a:p>
          <a:p>
            <a:pPr marL="342900" indent="-342900">
              <a:lnSpc>
                <a:spcPct val="150000"/>
              </a:lnSpc>
              <a:buFont typeface="Wingdings" panose="05000000000000000000" pitchFamily="2" charset="2"/>
              <a:buChar char="Ø"/>
            </a:pPr>
            <a:r>
              <a:rPr lang="en-US" sz="2400" dirty="0"/>
              <a:t>Learned about corporate assistance and incentive programs for trainees at Care Factory</a:t>
            </a:r>
          </a:p>
          <a:p>
            <a:pPr>
              <a:lnSpc>
                <a:spcPct val="150000"/>
              </a:lnSpc>
            </a:pPr>
            <a:r>
              <a:rPr lang="en-US" sz="2400" dirty="0"/>
              <a:t>  </a:t>
            </a:r>
          </a:p>
        </p:txBody>
      </p:sp>
      <p:pic>
        <p:nvPicPr>
          <p:cNvPr id="8" name="Graphic 7" descr="Laptop with phone and calculator">
            <a:extLst>
              <a:ext uri="{FF2B5EF4-FFF2-40B4-BE49-F238E27FC236}">
                <a16:creationId xmlns:a16="http://schemas.microsoft.com/office/drawing/2014/main" id="{D3570CDE-1F78-21A6-6CD2-995EF642101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137316" y="-277426"/>
            <a:ext cx="3147756" cy="3147756"/>
          </a:xfrm>
          <a:prstGeom prst="rect">
            <a:avLst/>
          </a:prstGeom>
        </p:spPr>
      </p:pic>
    </p:spTree>
    <p:extLst>
      <p:ext uri="{BB962C8B-B14F-4D97-AF65-F5344CB8AC3E}">
        <p14:creationId xmlns:p14="http://schemas.microsoft.com/office/powerpoint/2010/main" val="850388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E35FA9-2776-22D8-0892-2133CD43F0CB}"/>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artisticBlur/>
                    </a14:imgEffect>
                  </a14:imgLayer>
                </a14:imgProps>
              </a:ext>
            </a:extLst>
          </a:blip>
          <a:stretch>
            <a:fillRect/>
          </a:stretch>
        </p:blipFill>
        <p:spPr>
          <a:xfrm>
            <a:off x="-12905" y="0"/>
            <a:ext cx="12204905" cy="6974231"/>
          </a:xfrm>
          <a:prstGeom prst="rect">
            <a:avLst/>
          </a:prstGeom>
          <a:effectLst>
            <a:glow rad="127000">
              <a:schemeClr val="accent1">
                <a:alpha val="36000"/>
              </a:schemeClr>
            </a:glow>
            <a:outerShdw dist="50800" dir="5400000" algn="ctr" rotWithShape="0">
              <a:srgbClr val="000000">
                <a:alpha val="56000"/>
              </a:srgbClr>
            </a:outerShdw>
          </a:effectLst>
        </p:spPr>
      </p:pic>
      <p:grpSp>
        <p:nvGrpSpPr>
          <p:cNvPr id="2" name="Group 1">
            <a:extLst>
              <a:ext uri="{FF2B5EF4-FFF2-40B4-BE49-F238E27FC236}">
                <a16:creationId xmlns:a16="http://schemas.microsoft.com/office/drawing/2014/main" id="{27A5DD9A-09B7-9BB3-87F8-38B16DF09EDF}"/>
              </a:ext>
            </a:extLst>
          </p:cNvPr>
          <p:cNvGrpSpPr/>
          <p:nvPr/>
        </p:nvGrpSpPr>
        <p:grpSpPr>
          <a:xfrm>
            <a:off x="488302" y="530380"/>
            <a:ext cx="6397690" cy="766309"/>
            <a:chOff x="124408" y="132767"/>
            <a:chExt cx="8761684" cy="766309"/>
          </a:xfrm>
        </p:grpSpPr>
        <p:pic>
          <p:nvPicPr>
            <p:cNvPr id="3" name="Picture 2">
              <a:extLst>
                <a:ext uri="{FF2B5EF4-FFF2-40B4-BE49-F238E27FC236}">
                  <a16:creationId xmlns:a16="http://schemas.microsoft.com/office/drawing/2014/main" id="{CA037502-D73F-0F18-2FB9-8EE46D2DF4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408" y="132767"/>
              <a:ext cx="4130351" cy="766309"/>
            </a:xfrm>
            <a:prstGeom prst="rect">
              <a:avLst/>
            </a:prstGeom>
          </p:spPr>
        </p:pic>
        <p:sp>
          <p:nvSpPr>
            <p:cNvPr id="4" name="TextBox 3">
              <a:extLst>
                <a:ext uri="{FF2B5EF4-FFF2-40B4-BE49-F238E27FC236}">
                  <a16:creationId xmlns:a16="http://schemas.microsoft.com/office/drawing/2014/main" id="{9E53A9C4-808C-E7B7-4586-BCB615E48DA4}"/>
                </a:ext>
              </a:extLst>
            </p:cNvPr>
            <p:cNvSpPr txBox="1"/>
            <p:nvPr/>
          </p:nvSpPr>
          <p:spPr>
            <a:xfrm>
              <a:off x="226646" y="250092"/>
              <a:ext cx="8659446" cy="461665"/>
            </a:xfrm>
            <a:prstGeom prst="rect">
              <a:avLst/>
            </a:prstGeom>
            <a:noFill/>
          </p:spPr>
          <p:txBody>
            <a:bodyPr wrap="square" rtlCol="0">
              <a:spAutoFit/>
            </a:bodyPr>
            <a:lstStyle/>
            <a:p>
              <a:r>
                <a:rPr lang="en-US" sz="2400" b="1" u="sng" dirty="0">
                  <a:solidFill>
                    <a:schemeClr val="bg1"/>
                  </a:solidFill>
                  <a:latin typeface="Bahnschrift" panose="020B0502040204020203" pitchFamily="34" charset="0"/>
                </a:rPr>
                <a:t>Skills Developed:</a:t>
              </a:r>
            </a:p>
          </p:txBody>
        </p:sp>
      </p:grpSp>
      <p:sp>
        <p:nvSpPr>
          <p:cNvPr id="8" name="Rectangle 2">
            <a:extLst>
              <a:ext uri="{FF2B5EF4-FFF2-40B4-BE49-F238E27FC236}">
                <a16:creationId xmlns:a16="http://schemas.microsoft.com/office/drawing/2014/main" id="{7263028A-DB5F-5DF6-D6DD-6B09273D8563}"/>
              </a:ext>
            </a:extLst>
          </p:cNvPr>
          <p:cNvSpPr>
            <a:spLocks noChangeArrowheads="1"/>
          </p:cNvSpPr>
          <p:nvPr/>
        </p:nvSpPr>
        <p:spPr bwMode="auto">
          <a:xfrm>
            <a:off x="339020" y="1477862"/>
            <a:ext cx="10419176" cy="50098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eaLnBrk="0" fontAlgn="base" hangingPunct="0">
              <a:lnSpc>
                <a:spcPct val="150000"/>
              </a:lnSpc>
              <a:spcBef>
                <a:spcPct val="0"/>
              </a:spcBef>
              <a:spcAft>
                <a:spcPct val="0"/>
              </a:spcAft>
              <a:buFont typeface="Wingdings" panose="05000000000000000000" pitchFamily="2" charset="2"/>
              <a:buChar char="Ø"/>
            </a:pPr>
            <a:r>
              <a:rPr kumimoji="0" lang="en-US" altLang="en-US" sz="2400" b="1" i="0" u="none" strike="noStrike" cap="none" normalizeH="0" baseline="0" dirty="0">
                <a:ln>
                  <a:noFill/>
                </a:ln>
                <a:solidFill>
                  <a:schemeClr val="tx1"/>
                </a:solidFill>
                <a:effectLst/>
                <a:latin typeface="Arial" panose="020B0604020202020204" pitchFamily="34" charset="0"/>
              </a:rPr>
              <a:t>Communication and Empathy</a:t>
            </a:r>
            <a:r>
              <a:rPr kumimoji="0" lang="en-US" altLang="en-US" sz="2400" b="0" i="0" u="none" strike="noStrike" cap="none" normalizeH="0" baseline="0" dirty="0">
                <a:ln>
                  <a:noFill/>
                </a:ln>
                <a:solidFill>
                  <a:schemeClr val="tx1"/>
                </a:solidFill>
                <a:effectLst/>
                <a:latin typeface="Arial" panose="020B0604020202020204" pitchFamily="34" charset="0"/>
              </a:rPr>
              <a:t>: Enhanced interpersonal</a:t>
            </a:r>
            <a:r>
              <a:rPr lang="en-US" altLang="en-US" sz="2400" dirty="0">
                <a:latin typeface="Arial" panose="020B0604020202020204" pitchFamily="34" charset="0"/>
              </a:rPr>
              <a:t> skills and empathy.</a:t>
            </a:r>
          </a:p>
          <a:p>
            <a:pPr marL="342900" lvl="0" indent="-342900" eaLnBrk="0" fontAlgn="base" hangingPunct="0">
              <a:lnSpc>
                <a:spcPct val="150000"/>
              </a:lnSpc>
              <a:spcBef>
                <a:spcPct val="0"/>
              </a:spcBef>
              <a:spcAft>
                <a:spcPct val="0"/>
              </a:spcAft>
              <a:buFont typeface="Wingdings" panose="05000000000000000000" pitchFamily="2" charset="2"/>
              <a:buChar char="Ø"/>
            </a:pPr>
            <a:r>
              <a:rPr lang="en-US" altLang="en-US" sz="2400" b="1" dirty="0">
                <a:latin typeface="Arial" panose="020B0604020202020204" pitchFamily="34" charset="0"/>
              </a:rPr>
              <a:t>Problem-Solving and Research</a:t>
            </a:r>
            <a:r>
              <a:rPr lang="en-US" altLang="en-US" sz="2400" dirty="0">
                <a:latin typeface="Arial" panose="020B0604020202020204" pitchFamily="34" charset="0"/>
              </a:rPr>
              <a:t>: Developed analytical and problem-solving abilities.</a:t>
            </a:r>
          </a:p>
          <a:p>
            <a:pPr marL="342900" lvl="0" indent="-342900" eaLnBrk="0" fontAlgn="base" hangingPunct="0">
              <a:lnSpc>
                <a:spcPct val="150000"/>
              </a:lnSpc>
              <a:spcBef>
                <a:spcPct val="0"/>
              </a:spcBef>
              <a:spcAft>
                <a:spcPct val="0"/>
              </a:spcAft>
              <a:buFont typeface="Wingdings" panose="05000000000000000000" pitchFamily="2" charset="2"/>
              <a:buChar char="Ø"/>
            </a:pPr>
            <a:r>
              <a:rPr lang="en-US" altLang="en-US" sz="2400" b="1" dirty="0">
                <a:latin typeface="Arial" panose="020B0604020202020204" pitchFamily="34" charset="0"/>
              </a:rPr>
              <a:t>Teamwork and Adaptability</a:t>
            </a:r>
            <a:r>
              <a:rPr lang="en-US" altLang="en-US" sz="2400" dirty="0">
                <a:latin typeface="Arial" panose="020B0604020202020204" pitchFamily="34" charset="0"/>
              </a:rPr>
              <a:t>: Improved collaboration and adaptability.</a:t>
            </a:r>
          </a:p>
          <a:p>
            <a:pPr marL="342900" lvl="0" indent="-342900" eaLnBrk="0" fontAlgn="base" hangingPunct="0">
              <a:lnSpc>
                <a:spcPct val="150000"/>
              </a:lnSpc>
              <a:spcBef>
                <a:spcPct val="0"/>
              </a:spcBef>
              <a:spcAft>
                <a:spcPct val="0"/>
              </a:spcAft>
              <a:buFont typeface="Wingdings" panose="05000000000000000000" pitchFamily="2" charset="2"/>
              <a:buChar char="Ø"/>
            </a:pPr>
            <a:r>
              <a:rPr lang="en-US" altLang="en-US" sz="2400" b="1" dirty="0">
                <a:latin typeface="Arial" panose="020B0604020202020204" pitchFamily="34" charset="0"/>
              </a:rPr>
              <a:t>Cultural Sensitivity</a:t>
            </a:r>
            <a:r>
              <a:rPr lang="en-US" altLang="en-US" sz="2400" dirty="0">
                <a:latin typeface="Arial" panose="020B0604020202020204" pitchFamily="34" charset="0"/>
              </a:rPr>
              <a:t>: Enhanced cultural awareness.</a:t>
            </a:r>
          </a:p>
          <a:p>
            <a:pPr marL="342900" lvl="0" indent="-342900" eaLnBrk="0" fontAlgn="base" hangingPunct="0">
              <a:lnSpc>
                <a:spcPct val="150000"/>
              </a:lnSpc>
              <a:spcBef>
                <a:spcPct val="0"/>
              </a:spcBef>
              <a:spcAft>
                <a:spcPct val="0"/>
              </a:spcAft>
              <a:buFont typeface="Wingdings" panose="05000000000000000000" pitchFamily="2" charset="2"/>
              <a:buChar char="Ø"/>
            </a:pPr>
            <a:r>
              <a:rPr lang="en-US" altLang="en-US" sz="2400" b="1" dirty="0">
                <a:latin typeface="Arial" panose="020B0604020202020204" pitchFamily="34" charset="0"/>
              </a:rPr>
              <a:t>Organizational and Professionalism</a:t>
            </a:r>
            <a:r>
              <a:rPr lang="en-US" altLang="en-US" sz="2400" dirty="0">
                <a:latin typeface="Arial" panose="020B0604020202020204" pitchFamily="34" charset="0"/>
              </a:rPr>
              <a:t>: Refined organizational skills and professionalism.</a:t>
            </a:r>
          </a:p>
          <a:p>
            <a:pPr marL="0" marR="0" lvl="0" indent="0" algn="l" defTabSz="914400" rtl="0" eaLnBrk="0" fontAlgn="base" latinLnBrk="0" hangingPunct="0">
              <a:lnSpc>
                <a:spcPct val="15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pic>
        <p:nvPicPr>
          <p:cNvPr id="10" name="Graphic 9" descr="Head with gears with solid fill">
            <a:extLst>
              <a:ext uri="{FF2B5EF4-FFF2-40B4-BE49-F238E27FC236}">
                <a16:creationId xmlns:a16="http://schemas.microsoft.com/office/drawing/2014/main" id="{DD78D2CC-0738-FB4D-17B3-5B0CC8DFB07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351488" y="957629"/>
            <a:ext cx="1517265" cy="1517265"/>
          </a:xfrm>
          <a:prstGeom prst="rect">
            <a:avLst/>
          </a:prstGeom>
        </p:spPr>
      </p:pic>
    </p:spTree>
    <p:extLst>
      <p:ext uri="{BB962C8B-B14F-4D97-AF65-F5344CB8AC3E}">
        <p14:creationId xmlns:p14="http://schemas.microsoft.com/office/powerpoint/2010/main" val="7994354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E35FA9-2776-22D8-0892-2133CD43F0CB}"/>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artisticBlur/>
                    </a14:imgEffect>
                  </a14:imgLayer>
                </a14:imgProps>
              </a:ext>
            </a:extLst>
          </a:blip>
          <a:stretch>
            <a:fillRect/>
          </a:stretch>
        </p:blipFill>
        <p:spPr>
          <a:xfrm>
            <a:off x="0" y="0"/>
            <a:ext cx="12204905" cy="6974231"/>
          </a:xfrm>
          <a:prstGeom prst="rect">
            <a:avLst/>
          </a:prstGeom>
          <a:effectLst>
            <a:glow rad="127000">
              <a:schemeClr val="accent1">
                <a:alpha val="36000"/>
              </a:schemeClr>
            </a:glow>
            <a:outerShdw dist="50800" dir="5400000" algn="ctr" rotWithShape="0">
              <a:srgbClr val="000000">
                <a:alpha val="56000"/>
              </a:srgbClr>
            </a:outerShdw>
          </a:effectLst>
        </p:spPr>
      </p:pic>
      <p:grpSp>
        <p:nvGrpSpPr>
          <p:cNvPr id="2" name="Group 1">
            <a:extLst>
              <a:ext uri="{FF2B5EF4-FFF2-40B4-BE49-F238E27FC236}">
                <a16:creationId xmlns:a16="http://schemas.microsoft.com/office/drawing/2014/main" id="{0E40A915-492D-B717-57D2-B3AA32D07CD2}"/>
              </a:ext>
            </a:extLst>
          </p:cNvPr>
          <p:cNvGrpSpPr/>
          <p:nvPr/>
        </p:nvGrpSpPr>
        <p:grpSpPr>
          <a:xfrm>
            <a:off x="199052" y="185147"/>
            <a:ext cx="8329127" cy="766309"/>
            <a:chOff x="124408" y="132767"/>
            <a:chExt cx="8761684" cy="766309"/>
          </a:xfrm>
        </p:grpSpPr>
        <p:pic>
          <p:nvPicPr>
            <p:cNvPr id="3" name="Picture 2">
              <a:extLst>
                <a:ext uri="{FF2B5EF4-FFF2-40B4-BE49-F238E27FC236}">
                  <a16:creationId xmlns:a16="http://schemas.microsoft.com/office/drawing/2014/main" id="{9177AA16-3B33-038D-E094-C763FEBB80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408" y="132767"/>
              <a:ext cx="4130351" cy="766309"/>
            </a:xfrm>
            <a:prstGeom prst="rect">
              <a:avLst/>
            </a:prstGeom>
          </p:spPr>
        </p:pic>
        <p:sp>
          <p:nvSpPr>
            <p:cNvPr id="4" name="TextBox 3">
              <a:extLst>
                <a:ext uri="{FF2B5EF4-FFF2-40B4-BE49-F238E27FC236}">
                  <a16:creationId xmlns:a16="http://schemas.microsoft.com/office/drawing/2014/main" id="{D923B883-5C9C-153A-5C41-5CB004278CF8}"/>
                </a:ext>
              </a:extLst>
            </p:cNvPr>
            <p:cNvSpPr txBox="1"/>
            <p:nvPr/>
          </p:nvSpPr>
          <p:spPr>
            <a:xfrm>
              <a:off x="226646" y="250092"/>
              <a:ext cx="8659446" cy="461665"/>
            </a:xfrm>
            <a:prstGeom prst="rect">
              <a:avLst/>
            </a:prstGeom>
            <a:noFill/>
          </p:spPr>
          <p:txBody>
            <a:bodyPr wrap="square" rtlCol="0">
              <a:spAutoFit/>
            </a:bodyPr>
            <a:lstStyle/>
            <a:p>
              <a:r>
                <a:rPr lang="en-US" sz="2400" b="1" u="sng" dirty="0">
                  <a:solidFill>
                    <a:schemeClr val="bg1"/>
                  </a:solidFill>
                  <a:latin typeface="Bahnschrift" panose="020B0502040204020203" pitchFamily="34" charset="0"/>
                </a:rPr>
                <a:t>Impacts and Outcomes :</a:t>
              </a:r>
            </a:p>
          </p:txBody>
        </p:sp>
      </p:grpSp>
      <p:sp>
        <p:nvSpPr>
          <p:cNvPr id="6" name="TextBox 5">
            <a:extLst>
              <a:ext uri="{FF2B5EF4-FFF2-40B4-BE49-F238E27FC236}">
                <a16:creationId xmlns:a16="http://schemas.microsoft.com/office/drawing/2014/main" id="{78C6A9B6-CFFF-2192-2EFB-42A4C36E4D0A}"/>
              </a:ext>
            </a:extLst>
          </p:cNvPr>
          <p:cNvSpPr txBox="1"/>
          <p:nvPr/>
        </p:nvSpPr>
        <p:spPr>
          <a:xfrm>
            <a:off x="199052" y="1066609"/>
            <a:ext cx="11497651" cy="5575052"/>
          </a:xfrm>
          <a:prstGeom prst="rect">
            <a:avLst/>
          </a:prstGeom>
          <a:solidFill>
            <a:schemeClr val="bg1">
              <a:alpha val="29000"/>
            </a:schemeClr>
          </a:solidFill>
        </p:spPr>
        <p:txBody>
          <a:bodyPr wrap="square" rtlCol="0">
            <a:spAutoFit/>
          </a:bodyPr>
          <a:lstStyle/>
          <a:p>
            <a:pPr>
              <a:lnSpc>
                <a:spcPct val="150000"/>
              </a:lnSpc>
            </a:pPr>
            <a:r>
              <a:rPr lang="en-US" sz="2400" b="1" dirty="0"/>
              <a:t>Increased Awareness</a:t>
            </a:r>
            <a:r>
              <a:rPr lang="en-US" sz="2400" dirty="0"/>
              <a:t>: Through our participation in mental health awareness campaigns, we believe we've helped improve understanding and reduce stigma surrounding mental health issues within our community.</a:t>
            </a:r>
          </a:p>
          <a:p>
            <a:pPr>
              <a:lnSpc>
                <a:spcPct val="150000"/>
              </a:lnSpc>
            </a:pPr>
            <a:r>
              <a:rPr lang="en-US" sz="2400" b="1" dirty="0"/>
              <a:t>Enhanced Services</a:t>
            </a:r>
            <a:r>
              <a:rPr lang="en-US" sz="2400" dirty="0"/>
              <a:t>: Our involvement in data collection and research aimed to improve the effectiveness and efficiency of mental health services and rehabilitation programs at the Trust.</a:t>
            </a:r>
          </a:p>
          <a:p>
            <a:pPr>
              <a:lnSpc>
                <a:spcPct val="150000"/>
              </a:lnSpc>
            </a:pPr>
            <a:r>
              <a:rPr lang="en-US" sz="2400" b="1" dirty="0"/>
              <a:t>Professional Development</a:t>
            </a:r>
            <a:r>
              <a:rPr lang="en-US" sz="2400" dirty="0"/>
              <a:t>: We developed valuable skills such as communication, teamwork, and problem-solving, preparing us for future career opportunities.</a:t>
            </a:r>
          </a:p>
          <a:p>
            <a:pPr>
              <a:lnSpc>
                <a:spcPct val="150000"/>
              </a:lnSpc>
            </a:pPr>
            <a:r>
              <a:rPr lang="en-US" sz="2400" b="1" dirty="0"/>
              <a:t>Long-term Benefits</a:t>
            </a:r>
            <a:r>
              <a:rPr lang="en-US" sz="2400" dirty="0"/>
              <a:t>: The knowledge gained and relationships built during our internship will continue to benefit our career and personal development.</a:t>
            </a:r>
          </a:p>
        </p:txBody>
      </p:sp>
      <p:pic>
        <p:nvPicPr>
          <p:cNvPr id="8" name="Graphic 7" descr="Trophy with solid fill">
            <a:extLst>
              <a:ext uri="{FF2B5EF4-FFF2-40B4-BE49-F238E27FC236}">
                <a16:creationId xmlns:a16="http://schemas.microsoft.com/office/drawing/2014/main" id="{37FF9C1C-D00A-267A-F0C2-0E146CBE02A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981355" y="185147"/>
            <a:ext cx="914400" cy="914400"/>
          </a:xfrm>
          <a:prstGeom prst="rect">
            <a:avLst/>
          </a:prstGeom>
        </p:spPr>
      </p:pic>
    </p:spTree>
    <p:extLst>
      <p:ext uri="{BB962C8B-B14F-4D97-AF65-F5344CB8AC3E}">
        <p14:creationId xmlns:p14="http://schemas.microsoft.com/office/powerpoint/2010/main" val="2938042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E35FA9-2776-22D8-0892-2133CD43F0CB}"/>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artisticBlur/>
                    </a14:imgEffect>
                  </a14:imgLayer>
                </a14:imgProps>
              </a:ext>
            </a:extLst>
          </a:blip>
          <a:stretch>
            <a:fillRect/>
          </a:stretch>
        </p:blipFill>
        <p:spPr>
          <a:xfrm>
            <a:off x="0" y="-58117"/>
            <a:ext cx="12204905" cy="6974231"/>
          </a:xfrm>
          <a:prstGeom prst="rect">
            <a:avLst/>
          </a:prstGeom>
          <a:effectLst>
            <a:glow rad="127000">
              <a:schemeClr val="accent1">
                <a:alpha val="43000"/>
              </a:schemeClr>
            </a:glow>
            <a:outerShdw dist="50800" dir="5400000" algn="ctr" rotWithShape="0">
              <a:srgbClr val="000000">
                <a:alpha val="56000"/>
              </a:srgbClr>
            </a:outerShdw>
            <a:softEdge rad="0"/>
          </a:effectLst>
        </p:spPr>
      </p:pic>
      <p:pic>
        <p:nvPicPr>
          <p:cNvPr id="8" name="Picture 7">
            <a:extLst>
              <a:ext uri="{FF2B5EF4-FFF2-40B4-BE49-F238E27FC236}">
                <a16:creationId xmlns:a16="http://schemas.microsoft.com/office/drawing/2014/main" id="{2520942E-88CF-5B91-69AB-D137793CDD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8671" y="-270886"/>
            <a:ext cx="10071575" cy="8127560"/>
          </a:xfrm>
          <a:prstGeom prst="rect">
            <a:avLst/>
          </a:prstGeom>
          <a:effectLst>
            <a:softEdge rad="901700"/>
          </a:effectLst>
        </p:spPr>
      </p:pic>
      <p:sp>
        <p:nvSpPr>
          <p:cNvPr id="10" name="TextBox 9">
            <a:extLst>
              <a:ext uri="{FF2B5EF4-FFF2-40B4-BE49-F238E27FC236}">
                <a16:creationId xmlns:a16="http://schemas.microsoft.com/office/drawing/2014/main" id="{B25F6EC9-F336-DF1C-6701-8C1B485659E1}"/>
              </a:ext>
            </a:extLst>
          </p:cNvPr>
          <p:cNvSpPr txBox="1"/>
          <p:nvPr/>
        </p:nvSpPr>
        <p:spPr>
          <a:xfrm>
            <a:off x="3203077" y="1839812"/>
            <a:ext cx="5798745" cy="3477875"/>
          </a:xfrm>
          <a:prstGeom prst="rect">
            <a:avLst/>
          </a:prstGeom>
          <a:noFill/>
          <a:effectLst>
            <a:softEdge rad="0"/>
          </a:effectLst>
        </p:spPr>
        <p:txBody>
          <a:bodyPr wrap="square">
            <a:spAutoFit/>
          </a:bodyPr>
          <a:lstStyle/>
          <a:p>
            <a:pPr algn="ctr"/>
            <a:r>
              <a:rPr lang="en-US" sz="2000" b="1" dirty="0"/>
              <a:t>It has been a profoundly enriching experience. We've gained valuable insights into the complexities of mental health care and rehabilitation, developing crucial skills in communication, teamwork, and data management along the way. Engaging in awareness campaigns, visiting various facilities have deepened our understanding of holistic approaches to mental health support. Despite challenges such as emotional intensity and resource constraints, these experiences have fostered personal growth in empathy and resilience.</a:t>
            </a:r>
          </a:p>
        </p:txBody>
      </p:sp>
      <p:grpSp>
        <p:nvGrpSpPr>
          <p:cNvPr id="11" name="Group 10">
            <a:extLst>
              <a:ext uri="{FF2B5EF4-FFF2-40B4-BE49-F238E27FC236}">
                <a16:creationId xmlns:a16="http://schemas.microsoft.com/office/drawing/2014/main" id="{13DE6A87-0390-5672-2364-196DB078E10F}"/>
              </a:ext>
            </a:extLst>
          </p:cNvPr>
          <p:cNvGrpSpPr/>
          <p:nvPr/>
        </p:nvGrpSpPr>
        <p:grpSpPr>
          <a:xfrm>
            <a:off x="3326594" y="685477"/>
            <a:ext cx="5141167" cy="970117"/>
            <a:chOff x="226646" y="132767"/>
            <a:chExt cx="8659446" cy="766309"/>
          </a:xfrm>
        </p:grpSpPr>
        <p:pic>
          <p:nvPicPr>
            <p:cNvPr id="12" name="Picture 11">
              <a:extLst>
                <a:ext uri="{FF2B5EF4-FFF2-40B4-BE49-F238E27FC236}">
                  <a16:creationId xmlns:a16="http://schemas.microsoft.com/office/drawing/2014/main" id="{0061F4CA-26D4-0E8D-DD3E-779AE5AC0E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28267" y="132767"/>
              <a:ext cx="4761911" cy="766309"/>
            </a:xfrm>
            <a:prstGeom prst="rect">
              <a:avLst/>
            </a:prstGeom>
          </p:spPr>
        </p:pic>
        <p:sp>
          <p:nvSpPr>
            <p:cNvPr id="13" name="TextBox 12">
              <a:extLst>
                <a:ext uri="{FF2B5EF4-FFF2-40B4-BE49-F238E27FC236}">
                  <a16:creationId xmlns:a16="http://schemas.microsoft.com/office/drawing/2014/main" id="{BDBDA3A7-1EF9-51C0-0D7A-15353A651D9B}"/>
                </a:ext>
              </a:extLst>
            </p:cNvPr>
            <p:cNvSpPr txBox="1"/>
            <p:nvPr/>
          </p:nvSpPr>
          <p:spPr>
            <a:xfrm>
              <a:off x="226646" y="250092"/>
              <a:ext cx="8659446" cy="461922"/>
            </a:xfrm>
            <a:prstGeom prst="rect">
              <a:avLst/>
            </a:prstGeom>
            <a:noFill/>
          </p:spPr>
          <p:txBody>
            <a:bodyPr wrap="square" rtlCol="0">
              <a:spAutoFit/>
            </a:bodyPr>
            <a:lstStyle/>
            <a:p>
              <a:pPr algn="ctr"/>
              <a:r>
                <a:rPr lang="en-US" sz="3200" b="1" u="sng" dirty="0">
                  <a:solidFill>
                    <a:schemeClr val="bg1"/>
                  </a:solidFill>
                  <a:latin typeface="Bahnschrift" panose="020B0502040204020203" pitchFamily="34" charset="0"/>
                </a:rPr>
                <a:t>Conclusion:</a:t>
              </a:r>
            </a:p>
          </p:txBody>
        </p:sp>
      </p:grpSp>
    </p:spTree>
    <p:extLst>
      <p:ext uri="{BB962C8B-B14F-4D97-AF65-F5344CB8AC3E}">
        <p14:creationId xmlns:p14="http://schemas.microsoft.com/office/powerpoint/2010/main" val="8035453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TotalTime>
  <Words>734</Words>
  <Application>Microsoft Office PowerPoint</Application>
  <PresentationFormat>Widescreen</PresentationFormat>
  <Paragraphs>60</Paragraphs>
  <Slides>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Aptos</vt:lpstr>
      <vt:lpstr>Aptos Display</vt:lpstr>
      <vt:lpstr>Arial</vt:lpstr>
      <vt:lpstr>Bahnschrift</vt:lpstr>
      <vt:lpstr>Bell MT</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FAIZAL MD</dc:creator>
  <cp:lastModifiedBy>FAIZAL MD</cp:lastModifiedBy>
  <cp:revision>3</cp:revision>
  <dcterms:created xsi:type="dcterms:W3CDTF">2024-07-05T05:58:40Z</dcterms:created>
  <dcterms:modified xsi:type="dcterms:W3CDTF">2024-07-05T09:55:34Z</dcterms:modified>
</cp:coreProperties>
</file>

<file path=docProps/thumbnail.jpeg>
</file>